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sldIdLst>
    <p:sldId id="257" r:id="rId7"/>
    <p:sldId id="258" r:id="rId8"/>
  </p:sldIdLst>
  <p:sldSz cx="10691813" cy="15119350"/>
  <p:notesSz cx="7099300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es, Hannah" initials="DH" lastIdx="2" clrIdx="0">
    <p:extLst>
      <p:ext uri="{19B8F6BF-5375-455C-9EA6-DF929625EA0E}">
        <p15:presenceInfo xmlns:p15="http://schemas.microsoft.com/office/powerpoint/2012/main" userId="S::hannah.davies@cyfoethnaturiolcymru.gov.uk::dddaf58f-3b81-4a23-a677-e2fa534158f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6FD6575-D4E2-4294-B089-817989D7A3A1}" v="19" dt="2022-06-08T08:49:28.72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38" d="100"/>
          <a:sy n="38" d="100"/>
        </p:scale>
        <p:origin x="259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5" Type="http://schemas.openxmlformats.org/officeDocument/2006/relationships/customXml" Target="../customXml/item5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commentAuthors" Target="commentAuthors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2474395"/>
            <a:ext cx="9088041" cy="5263774"/>
          </a:xfrm>
        </p:spPr>
        <p:txBody>
          <a:bodyPr anchor="b"/>
          <a:lstStyle>
            <a:lvl1pPr algn="ctr">
              <a:defRPr sz="7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7941160"/>
            <a:ext cx="8018860" cy="3650342"/>
          </a:xfrm>
        </p:spPr>
        <p:txBody>
          <a:bodyPr/>
          <a:lstStyle>
            <a:lvl1pPr marL="0" indent="0" algn="ctr">
              <a:buNone/>
              <a:defRPr sz="2806"/>
            </a:lvl1pPr>
            <a:lvl2pPr marL="534604" indent="0" algn="ctr">
              <a:buNone/>
              <a:defRPr sz="2339"/>
            </a:lvl2pPr>
            <a:lvl3pPr marL="1069208" indent="0" algn="ctr">
              <a:buNone/>
              <a:defRPr sz="2105"/>
            </a:lvl3pPr>
            <a:lvl4pPr marL="1603812" indent="0" algn="ctr">
              <a:buNone/>
              <a:defRPr sz="1871"/>
            </a:lvl4pPr>
            <a:lvl5pPr marL="2138416" indent="0" algn="ctr">
              <a:buNone/>
              <a:defRPr sz="1871"/>
            </a:lvl5pPr>
            <a:lvl6pPr marL="2673020" indent="0" algn="ctr">
              <a:buNone/>
              <a:defRPr sz="1871"/>
            </a:lvl6pPr>
            <a:lvl7pPr marL="3207624" indent="0" algn="ctr">
              <a:buNone/>
              <a:defRPr sz="1871"/>
            </a:lvl7pPr>
            <a:lvl8pPr marL="3742228" indent="0" algn="ctr">
              <a:buNone/>
              <a:defRPr sz="1871"/>
            </a:lvl8pPr>
            <a:lvl9pPr marL="4276832" indent="0" algn="ctr">
              <a:buNone/>
              <a:defRPr sz="1871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6460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9938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804966"/>
            <a:ext cx="2305422" cy="128129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804966"/>
            <a:ext cx="6782619" cy="128129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3062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7743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3769342"/>
            <a:ext cx="9221689" cy="6289229"/>
          </a:xfrm>
        </p:spPr>
        <p:txBody>
          <a:bodyPr anchor="b"/>
          <a:lstStyle>
            <a:lvl1pPr>
              <a:defRPr sz="7016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10118069"/>
            <a:ext cx="9221689" cy="3307357"/>
          </a:xfrm>
        </p:spPr>
        <p:txBody>
          <a:bodyPr/>
          <a:lstStyle>
            <a:lvl1pPr marL="0" indent="0">
              <a:buNone/>
              <a:defRPr sz="2806">
                <a:solidFill>
                  <a:schemeClr val="tx1"/>
                </a:solidFill>
              </a:defRPr>
            </a:lvl1pPr>
            <a:lvl2pPr marL="534604" indent="0">
              <a:buNone/>
              <a:defRPr sz="2339">
                <a:solidFill>
                  <a:schemeClr val="tx1">
                    <a:tint val="75000"/>
                  </a:schemeClr>
                </a:solidFill>
              </a:defRPr>
            </a:lvl2pPr>
            <a:lvl3pPr marL="1069208" indent="0">
              <a:buNone/>
              <a:defRPr sz="2105">
                <a:solidFill>
                  <a:schemeClr val="tx1">
                    <a:tint val="75000"/>
                  </a:schemeClr>
                </a:solidFill>
              </a:defRPr>
            </a:lvl3pPr>
            <a:lvl4pPr marL="160381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4pPr>
            <a:lvl5pPr marL="2138416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5pPr>
            <a:lvl6pPr marL="2673020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6pPr>
            <a:lvl7pPr marL="3207624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7pPr>
            <a:lvl8pPr marL="3742228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8pPr>
            <a:lvl9pPr marL="4276832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4221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4024827"/>
            <a:ext cx="4544021" cy="9593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4024827"/>
            <a:ext cx="4544021" cy="95930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6135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804969"/>
            <a:ext cx="9221689" cy="29223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3706342"/>
            <a:ext cx="4523137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5522763"/>
            <a:ext cx="4523137" cy="8123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3706342"/>
            <a:ext cx="4545413" cy="1816421"/>
          </a:xfrm>
        </p:spPr>
        <p:txBody>
          <a:bodyPr anchor="b"/>
          <a:lstStyle>
            <a:lvl1pPr marL="0" indent="0">
              <a:buNone/>
              <a:defRPr sz="2806" b="1"/>
            </a:lvl1pPr>
            <a:lvl2pPr marL="534604" indent="0">
              <a:buNone/>
              <a:defRPr sz="2339" b="1"/>
            </a:lvl2pPr>
            <a:lvl3pPr marL="1069208" indent="0">
              <a:buNone/>
              <a:defRPr sz="2105" b="1"/>
            </a:lvl3pPr>
            <a:lvl4pPr marL="1603812" indent="0">
              <a:buNone/>
              <a:defRPr sz="1871" b="1"/>
            </a:lvl4pPr>
            <a:lvl5pPr marL="2138416" indent="0">
              <a:buNone/>
              <a:defRPr sz="1871" b="1"/>
            </a:lvl5pPr>
            <a:lvl6pPr marL="2673020" indent="0">
              <a:buNone/>
              <a:defRPr sz="1871" b="1"/>
            </a:lvl6pPr>
            <a:lvl7pPr marL="3207624" indent="0">
              <a:buNone/>
              <a:defRPr sz="1871" b="1"/>
            </a:lvl7pPr>
            <a:lvl8pPr marL="3742228" indent="0">
              <a:buNone/>
              <a:defRPr sz="1871" b="1"/>
            </a:lvl8pPr>
            <a:lvl9pPr marL="4276832" indent="0">
              <a:buNone/>
              <a:defRPr sz="187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5522763"/>
            <a:ext cx="4545413" cy="81231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8402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27357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1018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2176910"/>
            <a:ext cx="5412730" cy="10744538"/>
          </a:xfrm>
        </p:spPr>
        <p:txBody>
          <a:bodyPr/>
          <a:lstStyle>
            <a:lvl1pPr>
              <a:defRPr sz="3742"/>
            </a:lvl1pPr>
            <a:lvl2pPr>
              <a:defRPr sz="3274"/>
            </a:lvl2pPr>
            <a:lvl3pPr>
              <a:defRPr sz="2806"/>
            </a:lvl3pPr>
            <a:lvl4pPr>
              <a:defRPr sz="2339"/>
            </a:lvl4pPr>
            <a:lvl5pPr>
              <a:defRPr sz="2339"/>
            </a:lvl5pPr>
            <a:lvl6pPr>
              <a:defRPr sz="2339"/>
            </a:lvl6pPr>
            <a:lvl7pPr>
              <a:defRPr sz="2339"/>
            </a:lvl7pPr>
            <a:lvl8pPr>
              <a:defRPr sz="2339"/>
            </a:lvl8pPr>
            <a:lvl9pPr>
              <a:defRPr sz="233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147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1007957"/>
            <a:ext cx="3448388" cy="3527848"/>
          </a:xfrm>
        </p:spPr>
        <p:txBody>
          <a:bodyPr anchor="b"/>
          <a:lstStyle>
            <a:lvl1pPr>
              <a:defRPr sz="374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2176910"/>
            <a:ext cx="5412730" cy="10744538"/>
          </a:xfrm>
        </p:spPr>
        <p:txBody>
          <a:bodyPr anchor="t"/>
          <a:lstStyle>
            <a:lvl1pPr marL="0" indent="0">
              <a:buNone/>
              <a:defRPr sz="3742"/>
            </a:lvl1pPr>
            <a:lvl2pPr marL="534604" indent="0">
              <a:buNone/>
              <a:defRPr sz="3274"/>
            </a:lvl2pPr>
            <a:lvl3pPr marL="1069208" indent="0">
              <a:buNone/>
              <a:defRPr sz="2806"/>
            </a:lvl3pPr>
            <a:lvl4pPr marL="1603812" indent="0">
              <a:buNone/>
              <a:defRPr sz="2339"/>
            </a:lvl4pPr>
            <a:lvl5pPr marL="2138416" indent="0">
              <a:buNone/>
              <a:defRPr sz="2339"/>
            </a:lvl5pPr>
            <a:lvl6pPr marL="2673020" indent="0">
              <a:buNone/>
              <a:defRPr sz="2339"/>
            </a:lvl6pPr>
            <a:lvl7pPr marL="3207624" indent="0">
              <a:buNone/>
              <a:defRPr sz="2339"/>
            </a:lvl7pPr>
            <a:lvl8pPr marL="3742228" indent="0">
              <a:buNone/>
              <a:defRPr sz="2339"/>
            </a:lvl8pPr>
            <a:lvl9pPr marL="4276832" indent="0">
              <a:buNone/>
              <a:defRPr sz="233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4535805"/>
            <a:ext cx="3448388" cy="8403140"/>
          </a:xfrm>
        </p:spPr>
        <p:txBody>
          <a:bodyPr/>
          <a:lstStyle>
            <a:lvl1pPr marL="0" indent="0">
              <a:buNone/>
              <a:defRPr sz="1871"/>
            </a:lvl1pPr>
            <a:lvl2pPr marL="534604" indent="0">
              <a:buNone/>
              <a:defRPr sz="1637"/>
            </a:lvl2pPr>
            <a:lvl3pPr marL="1069208" indent="0">
              <a:buNone/>
              <a:defRPr sz="1403"/>
            </a:lvl3pPr>
            <a:lvl4pPr marL="1603812" indent="0">
              <a:buNone/>
              <a:defRPr sz="1169"/>
            </a:lvl4pPr>
            <a:lvl5pPr marL="2138416" indent="0">
              <a:buNone/>
              <a:defRPr sz="1169"/>
            </a:lvl5pPr>
            <a:lvl6pPr marL="2673020" indent="0">
              <a:buNone/>
              <a:defRPr sz="1169"/>
            </a:lvl6pPr>
            <a:lvl7pPr marL="3207624" indent="0">
              <a:buNone/>
              <a:defRPr sz="1169"/>
            </a:lvl7pPr>
            <a:lvl8pPr marL="3742228" indent="0">
              <a:buNone/>
              <a:defRPr sz="1169"/>
            </a:lvl8pPr>
            <a:lvl9pPr marL="4276832" indent="0">
              <a:buNone/>
              <a:defRPr sz="1169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245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804969"/>
            <a:ext cx="9221689" cy="2922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4024827"/>
            <a:ext cx="9221689" cy="95930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E7C87-B761-4132-B212-587413DD53A0}" type="datetimeFigureOut">
              <a:rPr lang="en-GB" smtClean="0"/>
              <a:t>28/05/2026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14013401"/>
            <a:ext cx="3608487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14013401"/>
            <a:ext cx="2405658" cy="80496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EF7B98-A484-4016-A1D7-5864CFCDBB6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341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69208" rtl="0" eaLnBrk="1" latinLnBrk="0" hangingPunct="1">
        <a:lnSpc>
          <a:spcPct val="90000"/>
        </a:lnSpc>
        <a:spcBef>
          <a:spcPct val="0"/>
        </a:spcBef>
        <a:buNone/>
        <a:defRPr sz="514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67302" indent="-267302" algn="l" defTabSz="1069208" rtl="0" eaLnBrk="1" latinLnBrk="0" hangingPunct="1">
        <a:lnSpc>
          <a:spcPct val="90000"/>
        </a:lnSpc>
        <a:spcBef>
          <a:spcPts val="1169"/>
        </a:spcBef>
        <a:buFont typeface="Arial" panose="020B0604020202020204" pitchFamily="34" charset="0"/>
        <a:buChar char="•"/>
        <a:defRPr sz="3274" kern="1200">
          <a:solidFill>
            <a:schemeClr val="tx1"/>
          </a:solidFill>
          <a:latin typeface="+mn-lt"/>
          <a:ea typeface="+mn-ea"/>
          <a:cs typeface="+mn-cs"/>
        </a:defRPr>
      </a:lvl1pPr>
      <a:lvl2pPr marL="80190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33651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339" kern="1200">
          <a:solidFill>
            <a:schemeClr val="tx1"/>
          </a:solidFill>
          <a:latin typeface="+mn-lt"/>
          <a:ea typeface="+mn-ea"/>
          <a:cs typeface="+mn-cs"/>
        </a:defRPr>
      </a:lvl3pPr>
      <a:lvl4pPr marL="187111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405718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940322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474926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4009530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544134" indent="-267302" algn="l" defTabSz="1069208" rtl="0" eaLnBrk="1" latinLnBrk="0" hangingPunct="1">
        <a:lnSpc>
          <a:spcPct val="90000"/>
        </a:lnSpc>
        <a:spcBef>
          <a:spcPts val="585"/>
        </a:spcBef>
        <a:buFont typeface="Arial" panose="020B0604020202020204" pitchFamily="34" charset="0"/>
        <a:buChar char="•"/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1pPr>
      <a:lvl2pPr marL="53460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2pPr>
      <a:lvl3pPr marL="106920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3pPr>
      <a:lvl4pPr marL="160381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4pPr>
      <a:lvl5pPr marL="2138416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5pPr>
      <a:lvl6pPr marL="2673020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6pPr>
      <a:lvl7pPr marL="3207624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7pPr>
      <a:lvl8pPr marL="3742228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8pPr>
      <a:lvl9pPr marL="4276832" algn="l" defTabSz="1069208" rtl="0" eaLnBrk="1" latinLnBrk="0" hangingPunct="1">
        <a:defRPr sz="210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befloodready@naturalresources.wales" TargetMode="External"/><Relationship Id="rId2" Type="http://schemas.openxmlformats.org/officeDocument/2006/relationships/hyperlink" Target="mailto:parodamlifogydd@cyfoethnaturiol.cymru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DD2B96F-A9C9-4B14-AD7B-D3C1169B0712}"/>
              </a:ext>
            </a:extLst>
          </p:cNvPr>
          <p:cNvSpPr/>
          <p:nvPr/>
        </p:nvSpPr>
        <p:spPr>
          <a:xfrm>
            <a:off x="-1" y="1"/>
            <a:ext cx="10691813" cy="19773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BA243B-D2C0-4875-BE6A-34D10092477E}"/>
              </a:ext>
            </a:extLst>
          </p:cNvPr>
          <p:cNvSpPr/>
          <p:nvPr/>
        </p:nvSpPr>
        <p:spPr>
          <a:xfrm>
            <a:off x="5443730" y="421237"/>
            <a:ext cx="463822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Flood risk </a:t>
            </a:r>
          </a:p>
          <a:p>
            <a:r>
              <a:rPr lang="en-GB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 St Asaph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FD4BC18-B9D9-4D24-84B2-A04DF3250B2A}"/>
              </a:ext>
            </a:extLst>
          </p:cNvPr>
          <p:cNvSpPr/>
          <p:nvPr/>
        </p:nvSpPr>
        <p:spPr>
          <a:xfrm>
            <a:off x="538485" y="421237"/>
            <a:ext cx="480742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Perygl</a:t>
            </a:r>
            <a:r>
              <a:rPr lang="en-GB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yn</a:t>
            </a:r>
            <a:r>
              <a:rPr lang="en-GB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44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Llanelwy</a:t>
            </a:r>
            <a:endParaRPr lang="en-GB" sz="44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72BE83E1-EA8D-4F36-9140-46D8C4B2F63B}"/>
              </a:ext>
            </a:extLst>
          </p:cNvPr>
          <p:cNvSpPr/>
          <p:nvPr/>
        </p:nvSpPr>
        <p:spPr>
          <a:xfrm>
            <a:off x="5447873" y="10521001"/>
            <a:ext cx="50065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 up to receive free </a:t>
            </a:r>
            <a:br>
              <a:rPr lang="en-GB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flood warnings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D565ECE-4498-4635-BD44-D1C232D011C2}"/>
              </a:ext>
            </a:extLst>
          </p:cNvPr>
          <p:cNvSpPr/>
          <p:nvPr/>
        </p:nvSpPr>
        <p:spPr>
          <a:xfrm>
            <a:off x="538485" y="10541119"/>
            <a:ext cx="461137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Cofrestrwch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dderbyn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rhybuddion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sz="2200" b="1" dirty="0">
                <a:latin typeface="Arial" panose="020B0604020202020204" pitchFamily="34" charset="0"/>
                <a:cs typeface="Arial" panose="020B0604020202020204" pitchFamily="34" charset="0"/>
              </a:rPr>
              <a:t> am </a:t>
            </a:r>
            <a:r>
              <a:rPr lang="en-GB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ddim</a:t>
            </a:r>
            <a:r>
              <a:rPr lang="en-GB" sz="2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GB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8E40344-88C8-4102-B1F7-66EA052BCF44}"/>
              </a:ext>
            </a:extLst>
          </p:cNvPr>
          <p:cNvSpPr/>
          <p:nvPr/>
        </p:nvSpPr>
        <p:spPr>
          <a:xfrm>
            <a:off x="538485" y="13796262"/>
            <a:ext cx="553277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Corfrestrwch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ar-lein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neu 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cysylltwch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Floodline</a:t>
            </a:r>
          </a:p>
          <a:p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cyfoethnatuirol.cymru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GB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llifogydd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GB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Ffôn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0345 988 1188 </a:t>
            </a:r>
          </a:p>
          <a:p>
            <a:r>
              <a:rPr lang="en-GB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Sgwrsio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drwy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deipio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0345 602 6340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DFAB2E-FFBA-4A9A-8B78-A65690C60CFF}"/>
              </a:ext>
            </a:extLst>
          </p:cNvPr>
          <p:cNvSpPr/>
          <p:nvPr/>
        </p:nvSpPr>
        <p:spPr>
          <a:xfrm>
            <a:off x="5540546" y="13796262"/>
            <a:ext cx="5343525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 up online or contact Floodline </a:t>
            </a:r>
          </a:p>
          <a:p>
            <a:r>
              <a:rPr lang="en-GB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naturalresources.wales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/flooding </a:t>
            </a:r>
          </a:p>
          <a:p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Phone: 0345 988 1188 </a:t>
            </a:r>
            <a:b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 talk: 0345 602 6340 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9E1732E0-2A56-4973-B133-43825C7E1C2A}"/>
              </a:ext>
            </a:extLst>
          </p:cNvPr>
          <p:cNvSpPr/>
          <p:nvPr/>
        </p:nvSpPr>
        <p:spPr>
          <a:xfrm>
            <a:off x="1557168" y="12122078"/>
            <a:ext cx="2584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GB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6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0" name="Table 30">
            <a:extLst>
              <a:ext uri="{FF2B5EF4-FFF2-40B4-BE49-F238E27FC236}">
                <a16:creationId xmlns:a16="http://schemas.microsoft.com/office/drawing/2014/main" id="{4EA3169B-3694-4477-8206-56E10070C8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023167"/>
              </p:ext>
            </p:extLst>
          </p:nvPr>
        </p:nvGraphicFramePr>
        <p:xfrm>
          <a:off x="6159450" y="11278053"/>
          <a:ext cx="4250083" cy="2468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72254">
                  <a:extLst>
                    <a:ext uri="{9D8B030D-6E8A-4147-A177-3AD203B41FA5}">
                      <a16:colId xmlns:a16="http://schemas.microsoft.com/office/drawing/2014/main" val="300773969"/>
                    </a:ext>
                  </a:extLst>
                </a:gridCol>
                <a:gridCol w="3177829">
                  <a:extLst>
                    <a:ext uri="{9D8B030D-6E8A-4147-A177-3AD203B41FA5}">
                      <a16:colId xmlns:a16="http://schemas.microsoft.com/office/drawing/2014/main" val="2239996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 </a:t>
                      </a:r>
                    </a:p>
                    <a:p>
                      <a:pPr algn="l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Alert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is possible </a:t>
                      </a:r>
                    </a:p>
                    <a:p>
                      <a:pPr algn="l"/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 prepared </a:t>
                      </a:r>
                    </a:p>
                    <a:p>
                      <a:pPr algn="l"/>
                      <a:endParaRPr lang="en-GB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467290"/>
                  </a:ext>
                </a:extLst>
              </a:tr>
              <a:tr h="165331">
                <a:tc>
                  <a:txBody>
                    <a:bodyPr/>
                    <a:lstStyle/>
                    <a:p>
                      <a:pPr algn="l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 Warning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Flooding is expected </a:t>
                      </a:r>
                    </a:p>
                    <a:p>
                      <a:pPr algn="l"/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Immediate action required </a:t>
                      </a:r>
                    </a:p>
                    <a:p>
                      <a:pPr algn="l"/>
                      <a:endParaRPr lang="en-GB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18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Severe Flood Warning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6920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Danger to life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323211"/>
                  </a:ext>
                </a:extLst>
              </a:tr>
            </a:tbl>
          </a:graphicData>
        </a:graphic>
      </p:graphicFrame>
      <p:graphicFrame>
        <p:nvGraphicFramePr>
          <p:cNvPr id="31" name="Table 30">
            <a:extLst>
              <a:ext uri="{FF2B5EF4-FFF2-40B4-BE49-F238E27FC236}">
                <a16:creationId xmlns:a16="http://schemas.microsoft.com/office/drawing/2014/main" id="{34B51989-19B8-4D38-861D-E836EDFB3EC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5142571"/>
              </p:ext>
            </p:extLst>
          </p:nvPr>
        </p:nvGraphicFramePr>
        <p:xfrm>
          <a:off x="1171072" y="11275735"/>
          <a:ext cx="4922226" cy="2468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20946">
                  <a:extLst>
                    <a:ext uri="{9D8B030D-6E8A-4147-A177-3AD203B41FA5}">
                      <a16:colId xmlns:a16="http://schemas.microsoft.com/office/drawing/2014/main" val="300773969"/>
                    </a:ext>
                  </a:extLst>
                </a:gridCol>
                <a:gridCol w="3501280">
                  <a:extLst>
                    <a:ext uri="{9D8B030D-6E8A-4147-A177-3AD203B41FA5}">
                      <a16:colId xmlns:a16="http://schemas.microsoft.com/office/drawing/2014/main" val="223999623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r>
                        <a:rPr lang="en-GB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Byddwch</a:t>
                      </a: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barod</a:t>
                      </a:r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yn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bosibl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6467290"/>
                  </a:ext>
                </a:extLst>
              </a:tr>
              <a:tr h="157204">
                <a:tc>
                  <a:txBody>
                    <a:bodyPr/>
                    <a:lstStyle/>
                    <a:p>
                      <a:pPr algn="l"/>
                      <a:r>
                        <a:rPr lang="en-GB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Rhybudd</a:t>
                      </a: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Mae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disgwyl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Angen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gweithredu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unwaith</a:t>
                      </a:r>
                      <a:endParaRPr lang="en-GB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l"/>
                      <a:endParaRPr lang="en-GB" sz="1600" dirty="0">
                        <a:solidFill>
                          <a:srgbClr val="0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181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GB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Rhybudd</a:t>
                      </a: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Llifogydd</a:t>
                      </a:r>
                      <a:r>
                        <a:rPr lang="en-GB" sz="16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Difrifol</a:t>
                      </a:r>
                      <a:endParaRPr lang="en-GB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069208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Perygl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en-GB" sz="1600" dirty="0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GB" sz="1600" dirty="0" err="1">
                          <a:solidFill>
                            <a:srgbClr val="0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fywyd</a:t>
                      </a:r>
                      <a:endParaRPr lang="en-GB" sz="1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51323211"/>
                  </a:ext>
                </a:extLst>
              </a:tr>
            </a:tbl>
          </a:graphicData>
        </a:graphic>
      </p:graphicFrame>
      <p:pic>
        <p:nvPicPr>
          <p:cNvPr id="32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75B3205E-D7DD-44F7-9917-659BA8168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205" y="11296046"/>
            <a:ext cx="684000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5" descr="A picture containing shape&#10;&#10;Description automatically generated">
            <a:extLst>
              <a:ext uri="{FF2B5EF4-FFF2-40B4-BE49-F238E27FC236}">
                <a16:creationId xmlns:a16="http://schemas.microsoft.com/office/drawing/2014/main" id="{1F5C5883-6F22-49BE-9DAF-3FD70441BA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9" y="11276206"/>
            <a:ext cx="684000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8" descr="Shape&#10;&#10;Description automatically generated">
            <a:extLst>
              <a:ext uri="{FF2B5EF4-FFF2-40B4-BE49-F238E27FC236}">
                <a16:creationId xmlns:a16="http://schemas.microsoft.com/office/drawing/2014/main" id="{E5D867FE-B9E1-424F-924F-02CD09F4AC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205" y="12085584"/>
            <a:ext cx="685278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8" descr="Shape&#10;&#10;Description automatically generated">
            <a:extLst>
              <a:ext uri="{FF2B5EF4-FFF2-40B4-BE49-F238E27FC236}">
                <a16:creationId xmlns:a16="http://schemas.microsoft.com/office/drawing/2014/main" id="{EEE214B3-CB5B-44AD-8904-955A3C5AF6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9" y="12061794"/>
            <a:ext cx="685278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9" descr="A picture containing text, sign, outdoor, vector graphics&#10;&#10;Description automatically generated">
            <a:extLst>
              <a:ext uri="{FF2B5EF4-FFF2-40B4-BE49-F238E27FC236}">
                <a16:creationId xmlns:a16="http://schemas.microsoft.com/office/drawing/2014/main" id="{3FF99A09-363F-4D2D-8264-3A7A61BE7B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7307" y="12908228"/>
            <a:ext cx="686435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9" descr="A picture containing text, sign, outdoor, vector graphics&#10;&#10;Description automatically generated">
            <a:extLst>
              <a:ext uri="{FF2B5EF4-FFF2-40B4-BE49-F238E27FC236}">
                <a16:creationId xmlns:a16="http://schemas.microsoft.com/office/drawing/2014/main" id="{E4324152-B4A6-4511-A27B-78B5F703E1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559" y="12873377"/>
            <a:ext cx="686435" cy="68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E38AA28-705D-E749-821A-3336522197C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203" t="2340" r="2641" b="2505"/>
          <a:stretch>
            <a:fillRect/>
          </a:stretch>
        </p:blipFill>
        <p:spPr>
          <a:xfrm>
            <a:off x="47354" y="2662929"/>
            <a:ext cx="10644458" cy="7525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475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E6E05-F736-4D0E-8488-08030783D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Cysylltwch â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parodamlifogydd@cyfoethnaturiol.cymru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2"/>
              </a:rPr>
              <a:t> 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 bersonoli’r poster hwn i’ch cymuned chi, i gael copïau papur, neu fersiynau gwahanol o unrhyw un o’n taflenni. </a:t>
            </a:r>
            <a:b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Contact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2400" u="sng" dirty="0" err="1">
                <a:solidFill>
                  <a:srgbClr val="0563C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befloodready@naturalresources.wales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to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get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this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poster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personalised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for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your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community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to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get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paper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copies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or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alternative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versions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any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of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our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y-GB" sz="24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leaflets</a:t>
            </a:r>
            <a:r>
              <a:rPr lang="cy-GB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35899895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9be56660-2c31-41ef-bc00-23e72f632f2a">WATE-4586-8855</_dlc_DocId>
    <_dlc_DocIdUrl xmlns="9be56660-2c31-41ef-bc00-23e72f632f2a">
      <Url>https://cyfoethnaturiolcymru.sharepoint.com/teams/waterman/frm/aware/_layouts/15/DocIdRedir.aspx?ID=WATE-4586-8855</Url>
      <Description>WATE-4586-8855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78499d3b-94a8-4059-8763-489d4400b14a" ContentTypeId="0x01010067EB80C5FE939D4A9B3D8BA62129B7F501" PreviousValue="false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NRW Word Document" ma:contentTypeID="0x01010067EB80C5FE939D4A9B3D8BA62129B7F501006C9C7A7B0951514EB73DDF771E663D13" ma:contentTypeVersion="91" ma:contentTypeDescription="" ma:contentTypeScope="" ma:versionID="2c626279726f6dd7e404cdf01e0a0f9a">
  <xsd:schema xmlns:xsd="http://www.w3.org/2001/XMLSchema" xmlns:xs="http://www.w3.org/2001/XMLSchema" xmlns:p="http://schemas.microsoft.com/office/2006/metadata/properties" xmlns:ns2="9be56660-2c31-41ef-bc00-23e72f632f2a" targetNamespace="http://schemas.microsoft.com/office/2006/metadata/properties" ma:root="true" ma:fieldsID="91cb70254d801f27a541cabad6511008" ns2:_=""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CA00D78-91D3-4011-A734-77B7BDFEC5BF}">
  <ds:schemaRefs>
    <ds:schemaRef ds:uri="http://schemas.microsoft.com/office/2006/metadata/properties"/>
    <ds:schemaRef ds:uri="http://schemas.microsoft.com/office/infopath/2007/PartnerControls"/>
    <ds:schemaRef ds:uri="9be56660-2c31-41ef-bc00-23e72f632f2a"/>
  </ds:schemaRefs>
</ds:datastoreItem>
</file>

<file path=customXml/itemProps2.xml><?xml version="1.0" encoding="utf-8"?>
<ds:datastoreItem xmlns:ds="http://schemas.openxmlformats.org/officeDocument/2006/customXml" ds:itemID="{2AB2994B-0377-4A46-81F3-1E2300ED57D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F2311F8-C9D0-4B18-B215-EA87422E3CC5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F62283FE-F957-44F9-94C1-7E844137332E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D5135270-35BD-4400-A4A6-F8D34C7038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be56660-2c31-41ef-bc00-23e72f632f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174</Words>
  <Application>Microsoft Office PowerPoint</Application>
  <PresentationFormat>Custom</PresentationFormat>
  <Paragraphs>29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Cysylltwch â parodamlifogydd@cyfoethnaturiol.cymru i bersonoli’r poster hwn i’ch cymuned chi, i gael copïau papur, neu fersiynau gwahanol o unrhyw un o’n taflenni.   Contact befloodready@naturalresources.wales to get this poster personalised for your community, to get paper copies, or alternative versions of any of our leaflets.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Davies, Hannah</dc:creator>
  <cp:lastModifiedBy>St Asaph Clerk</cp:lastModifiedBy>
  <cp:revision>7</cp:revision>
  <cp:lastPrinted>2022-06-08T08:54:55Z</cp:lastPrinted>
  <dcterms:created xsi:type="dcterms:W3CDTF">2021-10-29T11:14:23Z</dcterms:created>
  <dcterms:modified xsi:type="dcterms:W3CDTF">2026-05-28T10:23:24Z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0x01010067EB80C5FE939D4A9B3D8BA62129B7F501006C9C7A7B0951514EB73DDF771E663D13</vt:lpwstr>
  </property>
  <property fmtid="{D5CDD505-2E9C-101B-9397-08002B2CF9AE}" pid="3" name="_dlc_DocIdItemGuid">
    <vt:lpwstr>fcc0aad8-33cf-44d1-8e26-0cecaebf8f84</vt:lpwstr>
  </property>
</Properties>
</file>