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sldIdLst>
    <p:sldId id="260" r:id="rId7"/>
    <p:sldId id="261" r:id="rId8"/>
    <p:sldId id="262" r:id="rId9"/>
    <p:sldId id="263" r:id="rId10"/>
  </p:sldIdLst>
  <p:sldSz cx="15119350" cy="1069181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es, Hannah" initials="DH" lastIdx="3" clrIdx="0">
    <p:extLst>
      <p:ext uri="{19B8F6BF-5375-455C-9EA6-DF929625EA0E}">
        <p15:presenceInfo xmlns:p15="http://schemas.microsoft.com/office/powerpoint/2012/main" userId="S::hannah.davies@cyfoethnaturiolcymru.gov.uk::dddaf58f-3b81-4a23-a677-e2fa534158f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5A5A"/>
    <a:srgbClr val="00A0AA"/>
    <a:srgbClr val="5AAA46"/>
    <a:srgbClr val="005546"/>
    <a:srgbClr val="1EC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3220B7-B103-4AC1-BD30-8EC292804F72}" v="6" dt="2026-05-18T13:56:54.9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08" autoAdjust="0"/>
    <p:restoredTop sz="94660"/>
  </p:normalViewPr>
  <p:slideViewPr>
    <p:cSldViewPr snapToGrid="0">
      <p:cViewPr varScale="1">
        <p:scale>
          <a:sx n="53" d="100"/>
          <a:sy n="53" d="100"/>
        </p:scale>
        <p:origin x="17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2" y="1749795"/>
            <a:ext cx="12851447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9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811" indent="0" algn="ctr">
              <a:buNone/>
              <a:defRPr sz="3118"/>
            </a:lvl2pPr>
            <a:lvl3pPr marL="1425624" indent="0" algn="ctr">
              <a:buNone/>
              <a:defRPr sz="2806"/>
            </a:lvl3pPr>
            <a:lvl4pPr marL="2138435" indent="0" algn="ctr">
              <a:buNone/>
              <a:defRPr sz="2494"/>
            </a:lvl4pPr>
            <a:lvl5pPr marL="2851246" indent="0" algn="ctr">
              <a:buNone/>
              <a:defRPr sz="2494"/>
            </a:lvl5pPr>
            <a:lvl6pPr marL="3564058" indent="0" algn="ctr">
              <a:buNone/>
              <a:defRPr sz="2494"/>
            </a:lvl6pPr>
            <a:lvl7pPr marL="4276869" indent="0" algn="ctr">
              <a:buNone/>
              <a:defRPr sz="2494"/>
            </a:lvl7pPr>
            <a:lvl8pPr marL="4989682" indent="0" algn="ctr">
              <a:buNone/>
              <a:defRPr sz="2494"/>
            </a:lvl8pPr>
            <a:lvl9pPr marL="5702491" indent="0" algn="ctr">
              <a:buNone/>
              <a:defRPr sz="249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678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64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7" y="569241"/>
            <a:ext cx="3260110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13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78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3" y="2665532"/>
            <a:ext cx="13040438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3" y="7155103"/>
            <a:ext cx="13040438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811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624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435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246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405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86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682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491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68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1"/>
            <a:ext cx="6425724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385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7" y="569242"/>
            <a:ext cx="13040438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4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811" indent="0">
              <a:buNone/>
              <a:defRPr sz="3118" b="1"/>
            </a:lvl2pPr>
            <a:lvl3pPr marL="1425624" indent="0">
              <a:buNone/>
              <a:defRPr sz="2806" b="1"/>
            </a:lvl3pPr>
            <a:lvl4pPr marL="2138435" indent="0">
              <a:buNone/>
              <a:defRPr sz="2494" b="1"/>
            </a:lvl4pPr>
            <a:lvl5pPr marL="2851246" indent="0">
              <a:buNone/>
              <a:defRPr sz="2494" b="1"/>
            </a:lvl5pPr>
            <a:lvl6pPr marL="3564058" indent="0">
              <a:buNone/>
              <a:defRPr sz="2494" b="1"/>
            </a:lvl6pPr>
            <a:lvl7pPr marL="4276869" indent="0">
              <a:buNone/>
              <a:defRPr sz="2494" b="1"/>
            </a:lvl7pPr>
            <a:lvl8pPr marL="4989682" indent="0">
              <a:buNone/>
              <a:defRPr sz="2494" b="1"/>
            </a:lvl8pPr>
            <a:lvl9pPr marL="5702491" indent="0">
              <a:buNone/>
              <a:defRPr sz="249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3"/>
            <a:ext cx="6396194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3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811" indent="0">
              <a:buNone/>
              <a:defRPr sz="3118" b="1"/>
            </a:lvl2pPr>
            <a:lvl3pPr marL="1425624" indent="0">
              <a:buNone/>
              <a:defRPr sz="2806" b="1"/>
            </a:lvl3pPr>
            <a:lvl4pPr marL="2138435" indent="0">
              <a:buNone/>
              <a:defRPr sz="2494" b="1"/>
            </a:lvl4pPr>
            <a:lvl5pPr marL="2851246" indent="0">
              <a:buNone/>
              <a:defRPr sz="2494" b="1"/>
            </a:lvl5pPr>
            <a:lvl6pPr marL="3564058" indent="0">
              <a:buNone/>
              <a:defRPr sz="2494" b="1"/>
            </a:lvl6pPr>
            <a:lvl7pPr marL="4276869" indent="0">
              <a:buNone/>
              <a:defRPr sz="2494" b="1"/>
            </a:lvl7pPr>
            <a:lvl8pPr marL="4989682" indent="0">
              <a:buNone/>
              <a:defRPr sz="2494" b="1"/>
            </a:lvl8pPr>
            <a:lvl9pPr marL="5702491" indent="0">
              <a:buNone/>
              <a:defRPr sz="249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3" y="3905483"/>
            <a:ext cx="6427693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263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786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525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5" y="1539426"/>
            <a:ext cx="7654170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811" indent="0">
              <a:buNone/>
              <a:defRPr sz="2183"/>
            </a:lvl2pPr>
            <a:lvl3pPr marL="1425624" indent="0">
              <a:buNone/>
              <a:defRPr sz="1871"/>
            </a:lvl3pPr>
            <a:lvl4pPr marL="2138435" indent="0">
              <a:buNone/>
              <a:defRPr sz="1560"/>
            </a:lvl4pPr>
            <a:lvl5pPr marL="2851246" indent="0">
              <a:buNone/>
              <a:defRPr sz="1560"/>
            </a:lvl5pPr>
            <a:lvl6pPr marL="3564058" indent="0">
              <a:buNone/>
              <a:defRPr sz="1560"/>
            </a:lvl6pPr>
            <a:lvl7pPr marL="4276869" indent="0">
              <a:buNone/>
              <a:defRPr sz="1560"/>
            </a:lvl7pPr>
            <a:lvl8pPr marL="4989682" indent="0">
              <a:buNone/>
              <a:defRPr sz="1560"/>
            </a:lvl8pPr>
            <a:lvl9pPr marL="5702491" indent="0">
              <a:buNone/>
              <a:defRPr sz="15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857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5" y="1539426"/>
            <a:ext cx="7654170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811" indent="0">
              <a:buNone/>
              <a:defRPr sz="4365"/>
            </a:lvl2pPr>
            <a:lvl3pPr marL="1425624" indent="0">
              <a:buNone/>
              <a:defRPr sz="3742"/>
            </a:lvl3pPr>
            <a:lvl4pPr marL="2138435" indent="0">
              <a:buNone/>
              <a:defRPr sz="3118"/>
            </a:lvl4pPr>
            <a:lvl5pPr marL="2851246" indent="0">
              <a:buNone/>
              <a:defRPr sz="3118"/>
            </a:lvl5pPr>
            <a:lvl6pPr marL="3564058" indent="0">
              <a:buNone/>
              <a:defRPr sz="3118"/>
            </a:lvl6pPr>
            <a:lvl7pPr marL="4276869" indent="0">
              <a:buNone/>
              <a:defRPr sz="3118"/>
            </a:lvl7pPr>
            <a:lvl8pPr marL="4989682" indent="0">
              <a:buNone/>
              <a:defRPr sz="3118"/>
            </a:lvl8pPr>
            <a:lvl9pPr marL="5702491" indent="0">
              <a:buNone/>
              <a:defRPr sz="311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811" indent="0">
              <a:buNone/>
              <a:defRPr sz="2183"/>
            </a:lvl2pPr>
            <a:lvl3pPr marL="1425624" indent="0">
              <a:buNone/>
              <a:defRPr sz="1871"/>
            </a:lvl3pPr>
            <a:lvl4pPr marL="2138435" indent="0">
              <a:buNone/>
              <a:defRPr sz="1560"/>
            </a:lvl4pPr>
            <a:lvl5pPr marL="2851246" indent="0">
              <a:buNone/>
              <a:defRPr sz="1560"/>
            </a:lvl5pPr>
            <a:lvl6pPr marL="3564058" indent="0">
              <a:buNone/>
              <a:defRPr sz="1560"/>
            </a:lvl6pPr>
            <a:lvl7pPr marL="4276869" indent="0">
              <a:buNone/>
              <a:defRPr sz="1560"/>
            </a:lvl7pPr>
            <a:lvl8pPr marL="4989682" indent="0">
              <a:buNone/>
              <a:defRPr sz="1560"/>
            </a:lvl8pPr>
            <a:lvl9pPr marL="5702491" indent="0">
              <a:buNone/>
              <a:defRPr sz="15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841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7" y="569242"/>
            <a:ext cx="13040438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7" y="2846201"/>
            <a:ext cx="13040438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A1B24-7631-4033-A3F9-0D46A3ED1EE5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7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61674-0D70-4C8F-9E4F-D2F4B8EBF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43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25624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406" indent="-356406" algn="l" defTabSz="1425624" rtl="0" eaLnBrk="1" latinLnBrk="0" hangingPunct="1">
        <a:lnSpc>
          <a:spcPct val="90000"/>
        </a:lnSpc>
        <a:spcBef>
          <a:spcPts val="1560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217" indent="-356406" algn="l" defTabSz="1425624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2029" indent="-356406" algn="l" defTabSz="1425624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840" indent="-356406" algn="l" defTabSz="1425624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653" indent="-356406" algn="l" defTabSz="1425624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464" indent="-356406" algn="l" defTabSz="1425624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275" indent="-356406" algn="l" defTabSz="1425624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6087" indent="-356406" algn="l" defTabSz="1425624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898" indent="-356406" algn="l" defTabSz="1425624" rtl="0" eaLnBrk="1" latinLnBrk="0" hangingPunct="1">
        <a:lnSpc>
          <a:spcPct val="90000"/>
        </a:lnSpc>
        <a:spcBef>
          <a:spcPts val="781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624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811" algn="l" defTabSz="1425624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624" algn="l" defTabSz="1425624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435" algn="l" defTabSz="1425624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246" algn="l" defTabSz="1425624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4058" algn="l" defTabSz="1425624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869" algn="l" defTabSz="1425624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682" algn="l" defTabSz="1425624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491" algn="l" defTabSz="1425624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A2355E6-F135-4D1D-800A-248C87C7EB07}"/>
              </a:ext>
            </a:extLst>
          </p:cNvPr>
          <p:cNvSpPr/>
          <p:nvPr/>
        </p:nvSpPr>
        <p:spPr>
          <a:xfrm>
            <a:off x="10917383" y="0"/>
            <a:ext cx="4201968" cy="10691814"/>
          </a:xfrm>
          <a:prstGeom prst="rect">
            <a:avLst/>
          </a:prstGeom>
          <a:solidFill>
            <a:schemeClr val="bg2">
              <a:alpha val="89804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A1C79B6-2E27-4719-BE35-010C5CA476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271566"/>
              </p:ext>
            </p:extLst>
          </p:nvPr>
        </p:nvGraphicFramePr>
        <p:xfrm>
          <a:off x="214543" y="1651022"/>
          <a:ext cx="10545936" cy="828801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323005">
                  <a:extLst>
                    <a:ext uri="{9D8B030D-6E8A-4147-A177-3AD203B41FA5}">
                      <a16:colId xmlns:a16="http://schemas.microsoft.com/office/drawing/2014/main" val="2219704007"/>
                    </a:ext>
                  </a:extLst>
                </a:gridCol>
                <a:gridCol w="1681944">
                  <a:extLst>
                    <a:ext uri="{9D8B030D-6E8A-4147-A177-3AD203B41FA5}">
                      <a16:colId xmlns:a16="http://schemas.microsoft.com/office/drawing/2014/main" val="2789560686"/>
                    </a:ext>
                  </a:extLst>
                </a:gridCol>
                <a:gridCol w="4183079">
                  <a:extLst>
                    <a:ext uri="{9D8B030D-6E8A-4147-A177-3AD203B41FA5}">
                      <a16:colId xmlns:a16="http://schemas.microsoft.com/office/drawing/2014/main" val="3265865326"/>
                    </a:ext>
                  </a:extLst>
                </a:gridCol>
                <a:gridCol w="3357908">
                  <a:extLst>
                    <a:ext uri="{9D8B030D-6E8A-4147-A177-3AD203B41FA5}">
                      <a16:colId xmlns:a16="http://schemas.microsoft.com/office/drawing/2014/main" val="51177639"/>
                    </a:ext>
                  </a:extLst>
                </a:gridCol>
              </a:tblGrid>
              <a:tr h="637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of code</a:t>
                      </a:r>
                      <a:endParaRPr lang="en-GB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it means</a:t>
                      </a:r>
                      <a:endParaRPr lang="en-GB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could be happening</a:t>
                      </a:r>
                      <a:endParaRPr lang="en-GB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555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Actions to take</a:t>
                      </a:r>
                      <a:endParaRPr lang="en-GB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681634"/>
                  </a:ext>
                </a:extLst>
              </a:tr>
              <a:tr h="23164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 </a:t>
                      </a: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Alert</a:t>
                      </a:r>
                      <a:endParaRPr lang="en-GB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Flooding is possible, be prepared.</a:t>
                      </a:r>
                      <a:endParaRPr lang="en-GB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Flooding of fields, recreation land and car parks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Flooding of minor roads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Flooding of farmland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Spray or wave overtopping on the coast</a:t>
                      </a: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Prepare your home business or farm for a flood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 local river levels and the 5 day flood risk 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Farmers should consider moving livestock and equipment away from areas likely to flood</a:t>
                      </a: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538689"/>
                  </a:ext>
                </a:extLst>
              </a:tr>
              <a:tr h="23164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GB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 </a:t>
                      </a: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Warning</a:t>
                      </a:r>
                      <a:endParaRPr lang="en-GB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Flooding is expected, immediate action is required</a:t>
                      </a:r>
                      <a:endParaRPr lang="en-GB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Flooding of homes and businesses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Flooding of rail infrastructure and roads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Significant waves and spray on coast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Extensive flood plain inundation (including caravan parks and campsites)</a:t>
                      </a: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Move family, pets and valuables to a safe place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Turn off gas, electricity and water supplies if it is safe to do so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Put flood protection equipment in place</a:t>
                      </a: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5849475"/>
                  </a:ext>
                </a:extLst>
              </a:tr>
              <a:tr h="30175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Severe </a:t>
                      </a: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</a:t>
                      </a: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Warning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Danger to life.</a:t>
                      </a:r>
                      <a:endParaRPr lang="en-GB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Deep and fast flowing flood water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Debris in the water causing danger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Potential or observed collapse of buildings and structures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Communities isolated by flood waters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Critical infrastructure for communities disabled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Communities evacuated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Military support</a:t>
                      </a: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Stay in a safe place with a means of escape </a:t>
                      </a:r>
                    </a:p>
                    <a:p>
                      <a:pPr marL="285750" marR="0" lvl="0" indent="-28575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 ready to leave your home</a:t>
                      </a:r>
                    </a:p>
                    <a:p>
                      <a:pPr marL="285750" marR="0" lvl="0" indent="-28575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Cooperate with the emergency services</a:t>
                      </a:r>
                    </a:p>
                    <a:p>
                      <a:pPr marL="285750" marR="0" lvl="0" indent="-28575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Call 999 if you are in immediate danger</a:t>
                      </a: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1002784"/>
                  </a:ext>
                </a:extLst>
              </a:tr>
            </a:tbl>
          </a:graphicData>
        </a:graphic>
      </p:graphicFrame>
      <p:pic>
        <p:nvPicPr>
          <p:cNvPr id="2051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587757F4-04A9-4EF2-B9B4-F464581B1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56" y="2286485"/>
            <a:ext cx="1199802" cy="119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8" descr="Shape&#10;&#10;Description automatically generated">
            <a:extLst>
              <a:ext uri="{FF2B5EF4-FFF2-40B4-BE49-F238E27FC236}">
                <a16:creationId xmlns:a16="http://schemas.microsoft.com/office/drawing/2014/main" id="{F16B20DD-6EC1-45BF-9B59-48AC8115A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28" y="4737737"/>
            <a:ext cx="1173529" cy="117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9" descr="A picture containing text, sign, outdoor, vector graphics&#10;&#10;Description automatically generated">
            <a:extLst>
              <a:ext uri="{FF2B5EF4-FFF2-40B4-BE49-F238E27FC236}">
                <a16:creationId xmlns:a16="http://schemas.microsoft.com/office/drawing/2014/main" id="{95310C54-5521-4427-864D-DF2196008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24" y="7142738"/>
            <a:ext cx="1234834" cy="1230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D790C1-0E06-41E9-8773-C66F4E6A8D22}"/>
              </a:ext>
            </a:extLst>
          </p:cNvPr>
          <p:cNvSpPr txBox="1"/>
          <p:nvPr/>
        </p:nvSpPr>
        <p:spPr>
          <a:xfrm>
            <a:off x="128109" y="129493"/>
            <a:ext cx="110116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Flood risk in St Asaph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77C617-7D31-489B-9BD8-742A416185F5}"/>
              </a:ext>
            </a:extLst>
          </p:cNvPr>
          <p:cNvSpPr/>
          <p:nvPr/>
        </p:nvSpPr>
        <p:spPr>
          <a:xfrm>
            <a:off x="151944" y="1037836"/>
            <a:ext cx="10249884" cy="829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Community flood plan contact: #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en-GB" sz="20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965DDE-B8A9-40F4-8C5E-11EAC4F32293}"/>
              </a:ext>
            </a:extLst>
          </p:cNvPr>
          <p:cNvSpPr txBox="1"/>
          <p:nvPr/>
        </p:nvSpPr>
        <p:spPr>
          <a:xfrm>
            <a:off x="11139790" y="492589"/>
            <a:ext cx="395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425624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Flood warning areas</a:t>
            </a:r>
            <a:endParaRPr lang="en-GB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83BCF6B-0F75-47C5-B8B2-141FB333B7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704717"/>
              </p:ext>
            </p:extLst>
          </p:nvPr>
        </p:nvGraphicFramePr>
        <p:xfrm>
          <a:off x="11202389" y="1052823"/>
          <a:ext cx="3736221" cy="856825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736221">
                  <a:extLst>
                    <a:ext uri="{9D8B030D-6E8A-4147-A177-3AD203B41FA5}">
                      <a16:colId xmlns:a16="http://schemas.microsoft.com/office/drawing/2014/main" val="2070591230"/>
                    </a:ext>
                  </a:extLst>
                </a:gridCol>
              </a:tblGrid>
              <a:tr h="659902"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Flooding from main rivers</a:t>
                      </a:r>
                      <a:endParaRPr lang="en-GB" sz="2100" b="1" dirty="0">
                        <a:solidFill>
                          <a:srgbClr val="00A0AA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1249377"/>
                  </a:ext>
                </a:extLst>
              </a:tr>
              <a:tr h="3394727">
                <a:tc>
                  <a:txBody>
                    <a:bodyPr/>
                    <a:lstStyle/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Elwy and Gele catchment</a:t>
                      </a: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Areas around the river Elwy and river Gele, from 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Gwytherin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St Asaph and including Abergele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Floodline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quick dial number </a:t>
                      </a:r>
                      <a:b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501015</a:t>
                      </a:r>
                      <a:endParaRPr lang="en-GB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River Elwy at Lower Denbigh Road</a:t>
                      </a: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area alongside the River Elwy from Dol-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Belidr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Pen 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Rhewl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including Pont Yr-Allt-Goch and Lower Denbigh Road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Floodline quick dial number </a:t>
                      </a:r>
                      <a:b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191704</a:t>
                      </a: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River Elwy at St Asaph</a:t>
                      </a: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Parts of St Asaph from Pen </a:t>
                      </a:r>
                      <a:r>
                        <a:rPr kumimoji="0" lang="en-GB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Rhewl</a:t>
                      </a: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Spring Gardens Bridge, including The Roe and Roe Parc</a:t>
                      </a:r>
                    </a:p>
                    <a:p>
                      <a:pPr marL="0" marR="0" lvl="0" indent="0" algn="l" defTabSz="1425624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Floodline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quick dial number </a:t>
                      </a:r>
                      <a:b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191701</a:t>
                      </a:r>
                      <a:endParaRPr lang="en-GB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2540018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FA402EF7-DCF0-4122-9C23-428F8B4B8756}"/>
              </a:ext>
            </a:extLst>
          </p:cNvPr>
          <p:cNvSpPr/>
          <p:nvPr/>
        </p:nvSpPr>
        <p:spPr>
          <a:xfrm>
            <a:off x="1157561" y="10116557"/>
            <a:ext cx="11685773" cy="39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Register online </a:t>
            </a:r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naturalresources.wales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/flooding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or call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Floodline 0345 988 1188</a:t>
            </a:r>
          </a:p>
        </p:txBody>
      </p:sp>
    </p:spTree>
    <p:extLst>
      <p:ext uri="{BB962C8B-B14F-4D97-AF65-F5344CB8AC3E}">
        <p14:creationId xmlns:p14="http://schemas.microsoft.com/office/powerpoint/2010/main" val="200437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A2355E6-F135-4D1D-800A-248C87C7EB07}"/>
              </a:ext>
            </a:extLst>
          </p:cNvPr>
          <p:cNvSpPr/>
          <p:nvPr/>
        </p:nvSpPr>
        <p:spPr>
          <a:xfrm>
            <a:off x="10917383" y="0"/>
            <a:ext cx="4201968" cy="10691814"/>
          </a:xfrm>
          <a:prstGeom prst="rect">
            <a:avLst/>
          </a:prstGeom>
          <a:solidFill>
            <a:schemeClr val="bg2">
              <a:alpha val="89804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A1C79B6-2E27-4719-BE35-010C5CA476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963762"/>
              </p:ext>
            </p:extLst>
          </p:nvPr>
        </p:nvGraphicFramePr>
        <p:xfrm>
          <a:off x="253215" y="1805587"/>
          <a:ext cx="10546414" cy="826626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564804">
                  <a:extLst>
                    <a:ext uri="{9D8B030D-6E8A-4147-A177-3AD203B41FA5}">
                      <a16:colId xmlns:a16="http://schemas.microsoft.com/office/drawing/2014/main" val="2219704007"/>
                    </a:ext>
                  </a:extLst>
                </a:gridCol>
                <a:gridCol w="1334124">
                  <a:extLst>
                    <a:ext uri="{9D8B030D-6E8A-4147-A177-3AD203B41FA5}">
                      <a16:colId xmlns:a16="http://schemas.microsoft.com/office/drawing/2014/main" val="2789560686"/>
                    </a:ext>
                  </a:extLst>
                </a:gridCol>
                <a:gridCol w="4242216">
                  <a:extLst>
                    <a:ext uri="{9D8B030D-6E8A-4147-A177-3AD203B41FA5}">
                      <a16:colId xmlns:a16="http://schemas.microsoft.com/office/drawing/2014/main" val="3265865326"/>
                    </a:ext>
                  </a:extLst>
                </a:gridCol>
                <a:gridCol w="3405270">
                  <a:extLst>
                    <a:ext uri="{9D8B030D-6E8A-4147-A177-3AD203B41FA5}">
                      <a16:colId xmlns:a16="http://schemas.microsoft.com/office/drawing/2014/main" val="51177639"/>
                    </a:ext>
                  </a:extLst>
                </a:gridCol>
              </a:tblGrid>
              <a:tr h="3738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 o god</a:t>
                      </a:r>
                      <a:endParaRPr lang="en-GB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ystyr</a:t>
                      </a:r>
                      <a:endParaRPr lang="en-GB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Beth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allai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fod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digwydd</a:t>
                      </a:r>
                      <a:endParaRPr lang="en-GB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2555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Camau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gweithredu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i’w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cymryd</a:t>
                      </a:r>
                      <a:endParaRPr lang="en-GB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681634"/>
                  </a:ext>
                </a:extLst>
              </a:tr>
              <a:tr h="2241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Byddwch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barod</a:t>
                      </a:r>
                      <a:endParaRPr lang="en-GB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 </a:t>
                      </a: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bosibl</a:t>
                      </a:r>
                      <a:endParaRPr lang="en-GB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mewn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caeau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hamdden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meysydd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parcio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isffyrdd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amaethyddol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Ewyn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neu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donnau’n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gorlifo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arfordir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Paratoi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busnes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cartref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neu'ch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fferm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gyfer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Monitrwch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lefelau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dŵr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lleol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a’r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Perygl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pum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diwrnod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Dylai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ffermwyr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ystyried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symud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byw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 offer o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ardaloedd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sy’n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debygol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ddioddef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538689"/>
                  </a:ext>
                </a:extLst>
              </a:tr>
              <a:tr h="23145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Rhybudd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endParaRPr lang="en-GB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Disgwylir</a:t>
                      </a: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b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angen</a:t>
                      </a: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gweithredu</a:t>
                      </a:r>
                      <a:b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frys</a:t>
                      </a:r>
                      <a:endParaRPr lang="en-GB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mewn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cartrefi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busnesau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dros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seilwaith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rheilffyrdd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ffyrdd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Tonnau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ewyn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sylweddol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arfordir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Gorlifo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helaeth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orlifdir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gynnwys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meysydd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carafanau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meysydd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gwersylla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Symudwch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deulu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anifeiliaid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anwes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eitemau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gwerthfawr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fan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diogel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Diffoddwch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gyflenwadau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nwy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trydan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dŵr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yw’n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ddiogel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wneud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hynny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Rhowch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offer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diogelu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rhag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lle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5849475"/>
                  </a:ext>
                </a:extLst>
              </a:tr>
              <a:tr h="30817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b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Rhybudd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Difrifol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Perygl</a:t>
                      </a: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fywyd</a:t>
                      </a:r>
                      <a:endParaRPr lang="en-GB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Dŵr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dwfn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llifo’n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gyflym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Malurion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dŵr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achosi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perygl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Adeiladau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strwythurau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cwympo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neu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bosibilrwydd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Cymunedau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wedi'u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hynysu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ddŵr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Seilwaith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hanfodol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gyfer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cymunedau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wedi’i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analluogi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Cymunedau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wedi’u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symud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ardal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Cymorth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wrth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lluoedd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arfog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Arhoswch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mewn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man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diogel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sicrhewch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gennych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fodd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ddianc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Byddwch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barod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adael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cartref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Cydweithredwch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â’r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gwasanaethau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brys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Ffoniwch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999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ydych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mewn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perygl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enbyd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1002784"/>
                  </a:ext>
                </a:extLst>
              </a:tr>
            </a:tbl>
          </a:graphicData>
        </a:graphic>
      </p:graphicFrame>
      <p:pic>
        <p:nvPicPr>
          <p:cNvPr id="2051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587757F4-04A9-4EF2-B9B4-F464581B1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59" y="2491676"/>
            <a:ext cx="1199802" cy="119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8" descr="Shape&#10;&#10;Description automatically generated">
            <a:extLst>
              <a:ext uri="{FF2B5EF4-FFF2-40B4-BE49-F238E27FC236}">
                <a16:creationId xmlns:a16="http://schemas.microsoft.com/office/drawing/2014/main" id="{F16B20DD-6EC1-45BF-9B59-48AC8115A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96" y="4767380"/>
            <a:ext cx="1173529" cy="117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9" descr="A picture containing text, sign, outdoor, vector graphics&#10;&#10;Description automatically generated">
            <a:extLst>
              <a:ext uri="{FF2B5EF4-FFF2-40B4-BE49-F238E27FC236}">
                <a16:creationId xmlns:a16="http://schemas.microsoft.com/office/drawing/2014/main" id="{95310C54-5521-4427-864D-DF2196008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22" y="7165595"/>
            <a:ext cx="1234834" cy="1230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D790C1-0E06-41E9-8773-C66F4E6A8D22}"/>
              </a:ext>
            </a:extLst>
          </p:cNvPr>
          <p:cNvSpPr txBox="1"/>
          <p:nvPr/>
        </p:nvSpPr>
        <p:spPr>
          <a:xfrm>
            <a:off x="141207" y="125456"/>
            <a:ext cx="110116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Perygl </a:t>
            </a:r>
            <a:r>
              <a:rPr lang="en-GB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Llanelwy</a:t>
            </a:r>
            <a:endParaRPr lang="en-GB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77C617-7D31-489B-9BD8-742A416185F5}"/>
              </a:ext>
            </a:extLst>
          </p:cNvPr>
          <p:cNvSpPr/>
          <p:nvPr/>
        </p:nvSpPr>
        <p:spPr>
          <a:xfrm>
            <a:off x="151944" y="1048785"/>
            <a:ext cx="10765438" cy="39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Cyswllt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cynllun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cymunedol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#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965DDE-B8A9-40F4-8C5E-11EAC4F32293}"/>
              </a:ext>
            </a:extLst>
          </p:cNvPr>
          <p:cNvSpPr txBox="1"/>
          <p:nvPr/>
        </p:nvSpPr>
        <p:spPr>
          <a:xfrm>
            <a:off x="11111108" y="293548"/>
            <a:ext cx="38145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Ardaloedd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rhybuddion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83BCF6B-0F75-47C5-B8B2-141FB333B7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818583"/>
              </p:ext>
            </p:extLst>
          </p:nvPr>
        </p:nvGraphicFramePr>
        <p:xfrm>
          <a:off x="11152891" y="1247655"/>
          <a:ext cx="3814517" cy="854971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814517">
                  <a:extLst>
                    <a:ext uri="{9D8B030D-6E8A-4147-A177-3AD203B41FA5}">
                      <a16:colId xmlns:a16="http://schemas.microsoft.com/office/drawing/2014/main" val="2070591230"/>
                    </a:ext>
                  </a:extLst>
                </a:gridCol>
              </a:tblGrid>
              <a:tr h="659902"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b="1" dirty="0" err="1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21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 </a:t>
                      </a:r>
                      <a:r>
                        <a:rPr lang="en-GB" sz="2100" b="1" dirty="0" err="1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brif</a:t>
                      </a:r>
                      <a:r>
                        <a:rPr lang="en-GB" sz="21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100" b="1" dirty="0" err="1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afonydd</a:t>
                      </a:r>
                      <a:endParaRPr lang="en-GB" sz="2100" b="1" dirty="0">
                        <a:solidFill>
                          <a:srgbClr val="00A0AA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1249377"/>
                  </a:ext>
                </a:extLst>
              </a:tr>
              <a:tr h="3107381">
                <a:tc>
                  <a:txBody>
                    <a:bodyPr/>
                    <a:lstStyle/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Dalgylch</a:t>
                      </a: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Elwy a Gele</a:t>
                      </a:r>
                      <a:b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Ardaloedd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gwmpas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yr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afon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Elwy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a'r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afon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Gele, o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Wytherin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Lanelwy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gynnwys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Abergele</a:t>
                      </a: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Floodline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rhif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deialu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cyflym</a:t>
                      </a:r>
                      <a:b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501015</a:t>
                      </a: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 Afon Elwy ger </a:t>
                      </a:r>
                      <a:r>
                        <a:rPr lang="en-GB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Ffordd</a:t>
                      </a: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Isaf </a:t>
                      </a:r>
                      <a:r>
                        <a:rPr lang="en-GB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Dinbych</a:t>
                      </a:r>
                      <a:b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ardal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hyd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yr Afon Elwy o Dol-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Belidr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Pen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Rhewl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gynnwys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Pont Yr-Allt-Goch a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Ffordd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Isaf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Dinbych</a:t>
                      </a: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Floodline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rhif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deialu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cyflym</a:t>
                      </a:r>
                      <a:b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191704</a:t>
                      </a: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Afon Elwy </a:t>
                      </a:r>
                      <a:r>
                        <a:rPr lang="en-GB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Llanelwy</a:t>
                      </a:r>
                      <a:b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Rhannau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Lanelwy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 Pen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Rhewl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Bont Spring Gardens,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gynnwys</a:t>
                      </a: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 Roe a Roe Parc</a:t>
                      </a: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Floodline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rhif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deialu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cyflym</a:t>
                      </a:r>
                      <a:b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191701</a:t>
                      </a:r>
                      <a:endParaRPr lang="en-GB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2540018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AA488A8F-2A5F-4F87-97A2-30FEFCA46189}"/>
              </a:ext>
            </a:extLst>
          </p:cNvPr>
          <p:cNvSpPr/>
          <p:nvPr/>
        </p:nvSpPr>
        <p:spPr>
          <a:xfrm>
            <a:off x="517107" y="10181778"/>
            <a:ext cx="116857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Corfrestrwch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ar-lein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cyfoethnaturiol.cymru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neu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ffonio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Floodline 0345 988 1188</a:t>
            </a:r>
          </a:p>
        </p:txBody>
      </p:sp>
    </p:spTree>
    <p:extLst>
      <p:ext uri="{BB962C8B-B14F-4D97-AF65-F5344CB8AC3E}">
        <p14:creationId xmlns:p14="http://schemas.microsoft.com/office/powerpoint/2010/main" val="295604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F0C5A7-26EE-4A0E-958C-B981F2759FD0}"/>
              </a:ext>
            </a:extLst>
          </p:cNvPr>
          <p:cNvSpPr/>
          <p:nvPr/>
        </p:nvSpPr>
        <p:spPr>
          <a:xfrm>
            <a:off x="0" y="-29731"/>
            <a:ext cx="15119350" cy="2324242"/>
          </a:xfrm>
          <a:prstGeom prst="rect">
            <a:avLst/>
          </a:prstGeom>
          <a:solidFill>
            <a:srgbClr val="5A5A5A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D790C1-0E06-41E9-8773-C66F4E6A8D22}"/>
              </a:ext>
            </a:extLst>
          </p:cNvPr>
          <p:cNvSpPr txBox="1"/>
          <p:nvPr/>
        </p:nvSpPr>
        <p:spPr>
          <a:xfrm>
            <a:off x="8715696" y="244400"/>
            <a:ext cx="61756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Asaph </a:t>
            </a:r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</a:t>
            </a:r>
            <a:b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Flood Plan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402EF7-DCF0-4122-9C23-428F8B4B8756}"/>
              </a:ext>
            </a:extLst>
          </p:cNvPr>
          <p:cNvSpPr/>
          <p:nvPr/>
        </p:nvSpPr>
        <p:spPr>
          <a:xfrm>
            <a:off x="10814312" y="9498485"/>
            <a:ext cx="3735034" cy="959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Register online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naturalresources.wales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/flooding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or call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Floodline 0345 988 1188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5CE0DF-DBFA-4EE3-85CF-DA91AC900957}"/>
              </a:ext>
            </a:extLst>
          </p:cNvPr>
          <p:cNvSpPr txBox="1"/>
          <p:nvPr/>
        </p:nvSpPr>
        <p:spPr>
          <a:xfrm>
            <a:off x="280590" y="269998"/>
            <a:ext cx="61756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Cynllyn</a:t>
            </a:r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Llifogydd </a:t>
            </a:r>
            <a:r>
              <a:rPr lang="en-GB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Cymunedol</a:t>
            </a:r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Llanelwy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065C3A-7007-47F0-828C-EC11F4D73473}"/>
              </a:ext>
            </a:extLst>
          </p:cNvPr>
          <p:cNvSpPr txBox="1"/>
          <p:nvPr/>
        </p:nvSpPr>
        <p:spPr>
          <a:xfrm>
            <a:off x="10574498" y="1648370"/>
            <a:ext cx="4282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</a:p>
          <a:p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B75419-CE13-4C84-9A7E-F424F60E2EBE}"/>
              </a:ext>
            </a:extLst>
          </p:cNvPr>
          <p:cNvSpPr txBox="1"/>
          <p:nvPr/>
        </p:nvSpPr>
        <p:spPr>
          <a:xfrm>
            <a:off x="280589" y="1712211"/>
            <a:ext cx="624051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</a:p>
          <a:p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D6B5DA-631F-4EE6-9748-212968982310}"/>
              </a:ext>
            </a:extLst>
          </p:cNvPr>
          <p:cNvSpPr/>
          <p:nvPr/>
        </p:nvSpPr>
        <p:spPr>
          <a:xfrm>
            <a:off x="10665028" y="2374849"/>
            <a:ext cx="428284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Community Flood Plan contact: Martyn Hogg (martyn.hogg@denbighshire.gov.uk) </a:t>
            </a:r>
          </a:p>
          <a:p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D17014-1783-4693-8913-599F9FBC07A7}"/>
              </a:ext>
            </a:extLst>
          </p:cNvPr>
          <p:cNvSpPr/>
          <p:nvPr/>
        </p:nvSpPr>
        <p:spPr>
          <a:xfrm>
            <a:off x="161627" y="9498485"/>
            <a:ext cx="40361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Corfrestrwch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ar-lein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cyfoethnaturiol.cymru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neu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ffonio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Floodline 0345 988 1188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62CB1D5-8CDB-4617-BC2D-651A7DCCDE95}"/>
              </a:ext>
            </a:extLst>
          </p:cNvPr>
          <p:cNvSpPr/>
          <p:nvPr/>
        </p:nvSpPr>
        <p:spPr>
          <a:xfrm>
            <a:off x="205969" y="2484147"/>
            <a:ext cx="4282846" cy="663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Cyswllt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cynllun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cymunedol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49ED0D-4254-49D2-83DC-7FBDFBA7E760}"/>
              </a:ext>
            </a:extLst>
          </p:cNvPr>
          <p:cNvSpPr/>
          <p:nvPr/>
        </p:nvSpPr>
        <p:spPr>
          <a:xfrm>
            <a:off x="280589" y="3270023"/>
            <a:ext cx="3340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GB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Rhybuddion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2682562-D2F5-48D7-9872-2E91AFDB1B29}"/>
              </a:ext>
            </a:extLst>
          </p:cNvPr>
          <p:cNvSpPr/>
          <p:nvPr/>
        </p:nvSpPr>
        <p:spPr>
          <a:xfrm>
            <a:off x="10649944" y="3276223"/>
            <a:ext cx="2454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Flood warnings</a:t>
            </a: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6003FCC4-5C07-47A9-B13E-601770DE7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638664"/>
              </p:ext>
            </p:extLst>
          </p:nvPr>
        </p:nvGraphicFramePr>
        <p:xfrm>
          <a:off x="10665028" y="3785645"/>
          <a:ext cx="4166673" cy="273304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166673">
                  <a:extLst>
                    <a:ext uri="{9D8B030D-6E8A-4147-A177-3AD203B41FA5}">
                      <a16:colId xmlns:a16="http://schemas.microsoft.com/office/drawing/2014/main" val="185001795"/>
                    </a:ext>
                  </a:extLst>
                </a:gridCol>
              </a:tblGrid>
              <a:tr h="1876261"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20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River Elwy at St Asaph</a:t>
                      </a:r>
                      <a:br>
                        <a:rPr lang="en-GB" sz="20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Parts of St Asaph from Pen </a:t>
                      </a:r>
                      <a:r>
                        <a:rPr kumimoji="0" lang="en-GB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Rhewl</a:t>
                      </a: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Spring Gardens Bridge, including The Roe and Roe Parc.</a:t>
                      </a: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Risk of flooding from the main river</a:t>
                      </a: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Floodline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quick dial number: 191701</a:t>
                      </a:r>
                    </a:p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b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GB" sz="1800" b="1" dirty="0">
                        <a:solidFill>
                          <a:srgbClr val="00A0AA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5445657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DD029AE6-2F2B-4643-983E-42F6162A4A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564939"/>
              </p:ext>
            </p:extLst>
          </p:nvPr>
        </p:nvGraphicFramePr>
        <p:xfrm>
          <a:off x="287649" y="3853984"/>
          <a:ext cx="4034040" cy="216744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034040">
                  <a:extLst>
                    <a:ext uri="{9D8B030D-6E8A-4147-A177-3AD203B41FA5}">
                      <a16:colId xmlns:a16="http://schemas.microsoft.com/office/drawing/2014/main" val="1378697679"/>
                    </a:ext>
                  </a:extLst>
                </a:gridCol>
              </a:tblGrid>
              <a:tr h="2130533">
                <a:tc>
                  <a:txBody>
                    <a:bodyPr/>
                    <a:lstStyle/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Afon Elwy </a:t>
                      </a:r>
                      <a:r>
                        <a:rPr lang="en-GB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Llanelwy</a:t>
                      </a:r>
                      <a:br>
                        <a:rPr lang="en-GB" sz="20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Rhannau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Lanelwy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 Pen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Rhewl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Bont Spring Gardens,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gynnwys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 Roe a Roe Parc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Perygl </a:t>
                      </a:r>
                      <a:r>
                        <a:rPr lang="en-GB" sz="1800" b="1" dirty="0" err="1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</a:t>
                      </a:r>
                      <a:r>
                        <a:rPr lang="en-GB" sz="1800" b="1" dirty="0" err="1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brif</a:t>
                      </a:r>
                      <a:r>
                        <a:rPr lang="en-GB" sz="18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afonydd</a:t>
                      </a:r>
                      <a:endParaRPr lang="en-GB" sz="1800" b="1" dirty="0">
                        <a:solidFill>
                          <a:srgbClr val="00A0A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Floodline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rhif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deialu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cyflym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191701</a:t>
                      </a:r>
                    </a:p>
                  </a:txBody>
                  <a:tcPr marL="57537" marR="5753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7737499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34C1307D-CDED-4859-ACFD-775EAAE8D7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650729"/>
              </p:ext>
            </p:extLst>
          </p:nvPr>
        </p:nvGraphicFramePr>
        <p:xfrm>
          <a:off x="1036923" y="6856674"/>
          <a:ext cx="1220970" cy="237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0970">
                  <a:extLst>
                    <a:ext uri="{9D8B030D-6E8A-4147-A177-3AD203B41FA5}">
                      <a16:colId xmlns:a16="http://schemas.microsoft.com/office/drawing/2014/main" val="2260713598"/>
                    </a:ext>
                  </a:extLst>
                </a:gridCol>
              </a:tblGrid>
              <a:tr h="157204">
                <a:tc>
                  <a:txBody>
                    <a:bodyPr/>
                    <a:lstStyle/>
                    <a:p>
                      <a:pPr algn="l"/>
                      <a:r>
                        <a:rPr lang="en-GB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Rhybudd</a:t>
                      </a:r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364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Rhybudd</a:t>
                      </a:r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Difrifol</a:t>
                      </a:r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880154"/>
                  </a:ext>
                </a:extLst>
              </a:tr>
            </a:tbl>
          </a:graphicData>
        </a:graphic>
      </p:graphicFrame>
      <p:pic>
        <p:nvPicPr>
          <p:cNvPr id="36" name="Picture 8" descr="Shape&#10;&#10;Description automatically generated">
            <a:extLst>
              <a:ext uri="{FF2B5EF4-FFF2-40B4-BE49-F238E27FC236}">
                <a16:creationId xmlns:a16="http://schemas.microsoft.com/office/drawing/2014/main" id="{4C3C6710-A7B7-4D17-B9BB-3F3F668E0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6" y="6734378"/>
            <a:ext cx="1034412" cy="103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A picture containing text, sign, outdoor, vector graphics&#10;&#10;Description automatically generated">
            <a:extLst>
              <a:ext uri="{FF2B5EF4-FFF2-40B4-BE49-F238E27FC236}">
                <a16:creationId xmlns:a16="http://schemas.microsoft.com/office/drawing/2014/main" id="{1B6E0549-FA0F-4089-A8C0-CBDA19DEB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61" y="8271988"/>
            <a:ext cx="1011590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73A5F86-59DE-4246-9BE0-B1225FD1F544}"/>
              </a:ext>
            </a:extLst>
          </p:cNvPr>
          <p:cNvSpPr txBox="1"/>
          <p:nvPr/>
        </p:nvSpPr>
        <p:spPr>
          <a:xfrm>
            <a:off x="2267285" y="6877099"/>
            <a:ext cx="2074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disgwyl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Angen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gweithredu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unwaith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2048" name="TextBox 2047">
            <a:extLst>
              <a:ext uri="{FF2B5EF4-FFF2-40B4-BE49-F238E27FC236}">
                <a16:creationId xmlns:a16="http://schemas.microsoft.com/office/drawing/2014/main" id="{2E600D7B-0333-480B-8834-10706ED3E1AF}"/>
              </a:ext>
            </a:extLst>
          </p:cNvPr>
          <p:cNvSpPr txBox="1"/>
          <p:nvPr/>
        </p:nvSpPr>
        <p:spPr>
          <a:xfrm>
            <a:off x="2274081" y="8295317"/>
            <a:ext cx="1796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Perygl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fywyd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26F0EF4E-6D55-4539-85F4-F176A2528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586939"/>
              </p:ext>
            </p:extLst>
          </p:nvPr>
        </p:nvGraphicFramePr>
        <p:xfrm>
          <a:off x="11683876" y="6861459"/>
          <a:ext cx="1220970" cy="237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0970">
                  <a:extLst>
                    <a:ext uri="{9D8B030D-6E8A-4147-A177-3AD203B41FA5}">
                      <a16:colId xmlns:a16="http://schemas.microsoft.com/office/drawing/2014/main" val="2260713598"/>
                    </a:ext>
                  </a:extLst>
                </a:gridCol>
              </a:tblGrid>
              <a:tr h="157204">
                <a:tc>
                  <a:txBody>
                    <a:bodyPr/>
                    <a:lstStyle/>
                    <a:p>
                      <a:pPr algn="l"/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 warning</a:t>
                      </a:r>
                    </a:p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364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Severe Flood Warning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880154"/>
                  </a:ext>
                </a:extLst>
              </a:tr>
            </a:tbl>
          </a:graphicData>
        </a:graphic>
      </p:graphicFrame>
      <p:pic>
        <p:nvPicPr>
          <p:cNvPr id="41" name="Picture 8" descr="Shape&#10;&#10;Description automatically generated">
            <a:extLst>
              <a:ext uri="{FF2B5EF4-FFF2-40B4-BE49-F238E27FC236}">
                <a16:creationId xmlns:a16="http://schemas.microsoft.com/office/drawing/2014/main" id="{5359419C-22C1-47E4-937F-9FAB78E1B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49" y="6739163"/>
            <a:ext cx="1034412" cy="103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9" descr="A picture containing text, sign, outdoor, vector graphics&#10;&#10;Description automatically generated">
            <a:extLst>
              <a:ext uri="{FF2B5EF4-FFF2-40B4-BE49-F238E27FC236}">
                <a16:creationId xmlns:a16="http://schemas.microsoft.com/office/drawing/2014/main" id="{E5E864BD-CEA9-45C9-A458-0CC7EF960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714" y="8276773"/>
            <a:ext cx="1011590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12F3AA7F-9E3B-480E-960E-2E0174D490C6}"/>
              </a:ext>
            </a:extLst>
          </p:cNvPr>
          <p:cNvSpPr txBox="1"/>
          <p:nvPr/>
        </p:nvSpPr>
        <p:spPr>
          <a:xfrm>
            <a:off x="12914238" y="6881884"/>
            <a:ext cx="2074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Flooding is expected </a:t>
            </a:r>
          </a:p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Immediate action required </a:t>
            </a:r>
          </a:p>
          <a:p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684EE1A-2407-4A56-8804-7A619D6557C8}"/>
              </a:ext>
            </a:extLst>
          </p:cNvPr>
          <p:cNvSpPr txBox="1"/>
          <p:nvPr/>
        </p:nvSpPr>
        <p:spPr>
          <a:xfrm>
            <a:off x="12904846" y="8292340"/>
            <a:ext cx="1796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Danger to life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F0219D-2424-4E7E-9FE5-0CCB81FC2397}"/>
              </a:ext>
            </a:extLst>
          </p:cNvPr>
          <p:cNvSpPr/>
          <p:nvPr/>
        </p:nvSpPr>
        <p:spPr>
          <a:xfrm>
            <a:off x="4502440" y="2294511"/>
            <a:ext cx="6136947" cy="83973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8FFF1A-A21C-8B71-133A-171F1D19C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2997" y="2329371"/>
            <a:ext cx="6126391" cy="83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45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247D3-7B2A-F608-237F-3BD27D13A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C7B5ED-700E-C6D2-CB69-E079D5B2CB20}"/>
              </a:ext>
            </a:extLst>
          </p:cNvPr>
          <p:cNvSpPr/>
          <p:nvPr/>
        </p:nvSpPr>
        <p:spPr>
          <a:xfrm>
            <a:off x="0" y="-29731"/>
            <a:ext cx="15119350" cy="2324242"/>
          </a:xfrm>
          <a:prstGeom prst="rect">
            <a:avLst/>
          </a:prstGeom>
          <a:solidFill>
            <a:srgbClr val="5A5A5A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92C3BE-0447-D5E9-CC50-F9E3C06857A3}"/>
              </a:ext>
            </a:extLst>
          </p:cNvPr>
          <p:cNvSpPr txBox="1"/>
          <p:nvPr/>
        </p:nvSpPr>
        <p:spPr>
          <a:xfrm>
            <a:off x="8715696" y="244400"/>
            <a:ext cx="61756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Asaph </a:t>
            </a:r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</a:t>
            </a:r>
            <a:b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Flood Plan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FBC8C4-91E6-5332-FF3A-8A27888A10C8}"/>
              </a:ext>
            </a:extLst>
          </p:cNvPr>
          <p:cNvSpPr/>
          <p:nvPr/>
        </p:nvSpPr>
        <p:spPr>
          <a:xfrm>
            <a:off x="10814312" y="9498485"/>
            <a:ext cx="3735034" cy="959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Register online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naturalresources.wales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/flooding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or call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Floodline 0345 988 1188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FF5187-F2D5-A1D4-2D22-0D402058D81B}"/>
              </a:ext>
            </a:extLst>
          </p:cNvPr>
          <p:cNvSpPr txBox="1"/>
          <p:nvPr/>
        </p:nvSpPr>
        <p:spPr>
          <a:xfrm>
            <a:off x="280590" y="269998"/>
            <a:ext cx="61756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Cynllyn</a:t>
            </a:r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Llifogydd </a:t>
            </a:r>
            <a:r>
              <a:rPr lang="en-GB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Cymunedol</a:t>
            </a:r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Llanelwy</a:t>
            </a:r>
            <a:endParaRPr lang="en-GB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5D4C67-61FC-C629-E7F2-09DE5419D9AE}"/>
              </a:ext>
            </a:extLst>
          </p:cNvPr>
          <p:cNvSpPr txBox="1"/>
          <p:nvPr/>
        </p:nvSpPr>
        <p:spPr>
          <a:xfrm>
            <a:off x="10574498" y="1648370"/>
            <a:ext cx="4282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</a:p>
          <a:p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B3B493-366A-50BB-5CBC-AAC6AF6C87D0}"/>
              </a:ext>
            </a:extLst>
          </p:cNvPr>
          <p:cNvSpPr txBox="1"/>
          <p:nvPr/>
        </p:nvSpPr>
        <p:spPr>
          <a:xfrm>
            <a:off x="280589" y="1712211"/>
            <a:ext cx="624051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</a:p>
          <a:p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0BE722-E7A6-50ED-0297-816AFDBC217A}"/>
              </a:ext>
            </a:extLst>
          </p:cNvPr>
          <p:cNvSpPr/>
          <p:nvPr/>
        </p:nvSpPr>
        <p:spPr>
          <a:xfrm>
            <a:off x="10606940" y="2436407"/>
            <a:ext cx="43818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Community Flood Plan contact: Martyn Hogg (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martyn.hogg@denbighshire.gov.uk) </a:t>
            </a: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56958F-F2D0-CD44-A24B-7AA580CE736F}"/>
              </a:ext>
            </a:extLst>
          </p:cNvPr>
          <p:cNvSpPr/>
          <p:nvPr/>
        </p:nvSpPr>
        <p:spPr>
          <a:xfrm>
            <a:off x="161627" y="9498485"/>
            <a:ext cx="40361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Corfrestrwch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ar-lein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cyfoethnaturiol.cymru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neu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ffonio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Floodline 0345 988 1188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DD91AB-70AE-CBB9-EC99-03C9D2A5B3B5}"/>
              </a:ext>
            </a:extLst>
          </p:cNvPr>
          <p:cNvSpPr/>
          <p:nvPr/>
        </p:nvSpPr>
        <p:spPr>
          <a:xfrm>
            <a:off x="205969" y="2484147"/>
            <a:ext cx="4282846" cy="663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Cyswllt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cynllun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cymunedol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CB40A4-AFBE-41E6-359F-01D8F8021ED6}"/>
              </a:ext>
            </a:extLst>
          </p:cNvPr>
          <p:cNvSpPr/>
          <p:nvPr/>
        </p:nvSpPr>
        <p:spPr>
          <a:xfrm>
            <a:off x="205969" y="3281938"/>
            <a:ext cx="3340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GB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Rhybuddion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D65519B-28BC-A3C2-EDD9-6B3E675ACADA}"/>
              </a:ext>
            </a:extLst>
          </p:cNvPr>
          <p:cNvSpPr/>
          <p:nvPr/>
        </p:nvSpPr>
        <p:spPr>
          <a:xfrm>
            <a:off x="10649944" y="3276223"/>
            <a:ext cx="2454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Flood warnings</a:t>
            </a: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3A747AB1-F53D-F270-B931-65F2EE4E8E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355903"/>
              </p:ext>
            </p:extLst>
          </p:nvPr>
        </p:nvGraphicFramePr>
        <p:xfrm>
          <a:off x="10665028" y="3785645"/>
          <a:ext cx="4166673" cy="341376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166673">
                  <a:extLst>
                    <a:ext uri="{9D8B030D-6E8A-4147-A177-3AD203B41FA5}">
                      <a16:colId xmlns:a16="http://schemas.microsoft.com/office/drawing/2014/main" val="185001795"/>
                    </a:ext>
                  </a:extLst>
                </a:gridCol>
              </a:tblGrid>
              <a:tr h="1876261"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River Elwy at Lower Denbigh Road</a:t>
                      </a:r>
                      <a:br>
                        <a:rPr lang="en-GB" sz="20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area alongside the River Elwy from Dol-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Belidr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Pen </a:t>
                      </a:r>
                      <a:r>
                        <a:rPr lang="en-GB" sz="1800" b="0" i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Rhewl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including Pont Yr-Allt-Goch and Lower Denbigh Road</a:t>
                      </a: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Risk of flooding from the main river</a:t>
                      </a: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Floodline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quick dial number: 191704</a:t>
                      </a:r>
                    </a:p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b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GB" sz="1800" b="1" dirty="0">
                        <a:solidFill>
                          <a:srgbClr val="00A0AA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5445657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CFDD9E01-850D-7354-2A07-76028B56BD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762108"/>
              </p:ext>
            </p:extLst>
          </p:nvPr>
        </p:nvGraphicFramePr>
        <p:xfrm>
          <a:off x="257061" y="3732619"/>
          <a:ext cx="4034040" cy="288867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034040">
                  <a:extLst>
                    <a:ext uri="{9D8B030D-6E8A-4147-A177-3AD203B41FA5}">
                      <a16:colId xmlns:a16="http://schemas.microsoft.com/office/drawing/2014/main" val="1378697679"/>
                    </a:ext>
                  </a:extLst>
                </a:gridCol>
              </a:tblGrid>
              <a:tr h="2130533">
                <a:tc>
                  <a:txBody>
                    <a:bodyPr/>
                    <a:lstStyle/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 Afon Elwy ger </a:t>
                      </a:r>
                      <a:r>
                        <a:rPr lang="en-GB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Ffordd</a:t>
                      </a: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Isaf </a:t>
                      </a:r>
                      <a:r>
                        <a:rPr lang="en-GB" sz="20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Dinbych</a:t>
                      </a:r>
                      <a:br>
                        <a:rPr lang="en-GB" sz="20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ardal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hyd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yr Afon Elwy o Dol-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Belidr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Pen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Rhewl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gynnwys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Pont Yr-Allt-Goch a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Ffordd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Isaf </a:t>
                      </a:r>
                      <a:r>
                        <a:rPr lang="en-GB" sz="18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Dinbych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Perygl </a:t>
                      </a:r>
                      <a:r>
                        <a:rPr lang="en-GB" sz="1800" b="1" dirty="0" err="1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</a:t>
                      </a:r>
                      <a:r>
                        <a:rPr lang="en-GB" sz="1800" b="1" dirty="0" err="1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brif</a:t>
                      </a:r>
                      <a:r>
                        <a:rPr lang="en-GB" sz="1800" b="1" dirty="0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rgbClr val="00A0AA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afonydd</a:t>
                      </a:r>
                      <a:endParaRPr lang="en-GB" sz="1800" b="1" dirty="0">
                        <a:solidFill>
                          <a:srgbClr val="00A0A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Floodline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rhif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deialu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cyflym</a:t>
                      </a: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191704</a:t>
                      </a:r>
                    </a:p>
                    <a:p>
                      <a:pPr marL="0" marR="0" lvl="0" indent="0" algn="l" defTabSz="142555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537" marR="5753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7737499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A3297D9D-3CAD-00CE-E036-6B580C34CECC}"/>
              </a:ext>
            </a:extLst>
          </p:cNvPr>
          <p:cNvGraphicFramePr>
            <a:graphicFrameLocks noGrp="1"/>
          </p:cNvGraphicFramePr>
          <p:nvPr/>
        </p:nvGraphicFramePr>
        <p:xfrm>
          <a:off x="1036923" y="6856674"/>
          <a:ext cx="1220970" cy="237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0970">
                  <a:extLst>
                    <a:ext uri="{9D8B030D-6E8A-4147-A177-3AD203B41FA5}">
                      <a16:colId xmlns:a16="http://schemas.microsoft.com/office/drawing/2014/main" val="2260713598"/>
                    </a:ext>
                  </a:extLst>
                </a:gridCol>
              </a:tblGrid>
              <a:tr h="157204">
                <a:tc>
                  <a:txBody>
                    <a:bodyPr/>
                    <a:lstStyle/>
                    <a:p>
                      <a:pPr algn="l"/>
                      <a:r>
                        <a:rPr lang="en-GB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Rhybudd</a:t>
                      </a:r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364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Rhybudd</a:t>
                      </a:r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Difrifol</a:t>
                      </a:r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880154"/>
                  </a:ext>
                </a:extLst>
              </a:tr>
            </a:tbl>
          </a:graphicData>
        </a:graphic>
      </p:graphicFrame>
      <p:pic>
        <p:nvPicPr>
          <p:cNvPr id="36" name="Picture 8" descr="Shape&#10;&#10;Description automatically generated">
            <a:extLst>
              <a:ext uri="{FF2B5EF4-FFF2-40B4-BE49-F238E27FC236}">
                <a16:creationId xmlns:a16="http://schemas.microsoft.com/office/drawing/2014/main" id="{5D6D8BEA-2053-0FA5-8612-D00F35805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6" y="6734378"/>
            <a:ext cx="1034412" cy="103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A picture containing text, sign, outdoor, vector graphics&#10;&#10;Description automatically generated">
            <a:extLst>
              <a:ext uri="{FF2B5EF4-FFF2-40B4-BE49-F238E27FC236}">
                <a16:creationId xmlns:a16="http://schemas.microsoft.com/office/drawing/2014/main" id="{F17EA0F2-B87D-A4B9-ED4A-D1D05831F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61" y="8271988"/>
            <a:ext cx="1011590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50DBBD2-D173-7C5B-6AD9-8F102863CD0B}"/>
              </a:ext>
            </a:extLst>
          </p:cNvPr>
          <p:cNvSpPr txBox="1"/>
          <p:nvPr/>
        </p:nvSpPr>
        <p:spPr>
          <a:xfrm>
            <a:off x="2267285" y="6877099"/>
            <a:ext cx="2074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disgwyl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Angen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gweithredu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unwaith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2048" name="TextBox 2047">
            <a:extLst>
              <a:ext uri="{FF2B5EF4-FFF2-40B4-BE49-F238E27FC236}">
                <a16:creationId xmlns:a16="http://schemas.microsoft.com/office/drawing/2014/main" id="{32C16F2A-37B4-E68E-8033-64C6134546AE}"/>
              </a:ext>
            </a:extLst>
          </p:cNvPr>
          <p:cNvSpPr txBox="1"/>
          <p:nvPr/>
        </p:nvSpPr>
        <p:spPr>
          <a:xfrm>
            <a:off x="2274081" y="8295317"/>
            <a:ext cx="1796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Perygl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fywyd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D86CAA55-434E-CE65-8D3C-9D8F8E5F55B0}"/>
              </a:ext>
            </a:extLst>
          </p:cNvPr>
          <p:cNvGraphicFramePr>
            <a:graphicFrameLocks noGrp="1"/>
          </p:cNvGraphicFramePr>
          <p:nvPr/>
        </p:nvGraphicFramePr>
        <p:xfrm>
          <a:off x="11683876" y="6861459"/>
          <a:ext cx="1220970" cy="237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0970">
                  <a:extLst>
                    <a:ext uri="{9D8B030D-6E8A-4147-A177-3AD203B41FA5}">
                      <a16:colId xmlns:a16="http://schemas.microsoft.com/office/drawing/2014/main" val="2260713598"/>
                    </a:ext>
                  </a:extLst>
                </a:gridCol>
              </a:tblGrid>
              <a:tr h="157204">
                <a:tc>
                  <a:txBody>
                    <a:bodyPr/>
                    <a:lstStyle/>
                    <a:p>
                      <a:pPr algn="l"/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 warning</a:t>
                      </a:r>
                    </a:p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364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Severe Flood Warning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880154"/>
                  </a:ext>
                </a:extLst>
              </a:tr>
            </a:tbl>
          </a:graphicData>
        </a:graphic>
      </p:graphicFrame>
      <p:pic>
        <p:nvPicPr>
          <p:cNvPr id="41" name="Picture 8" descr="Shape&#10;&#10;Description automatically generated">
            <a:extLst>
              <a:ext uri="{FF2B5EF4-FFF2-40B4-BE49-F238E27FC236}">
                <a16:creationId xmlns:a16="http://schemas.microsoft.com/office/drawing/2014/main" id="{EF1081CA-827B-612A-825D-82C273E14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449" y="6739163"/>
            <a:ext cx="1034412" cy="103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9" descr="A picture containing text, sign, outdoor, vector graphics&#10;&#10;Description automatically generated">
            <a:extLst>
              <a:ext uri="{FF2B5EF4-FFF2-40B4-BE49-F238E27FC236}">
                <a16:creationId xmlns:a16="http://schemas.microsoft.com/office/drawing/2014/main" id="{56AF9BE1-C2FC-F82E-9BCE-80B80E89A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714" y="8276773"/>
            <a:ext cx="1011590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F88C660-6DF0-1FE0-5AC0-CC8431FD4001}"/>
              </a:ext>
            </a:extLst>
          </p:cNvPr>
          <p:cNvSpPr txBox="1"/>
          <p:nvPr/>
        </p:nvSpPr>
        <p:spPr>
          <a:xfrm>
            <a:off x="12914238" y="6881884"/>
            <a:ext cx="20745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Flooding is expected </a:t>
            </a:r>
          </a:p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Immediate action required </a:t>
            </a:r>
          </a:p>
          <a:p>
            <a:endParaRPr lang="en-GB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0AABE6C-3579-05C4-2634-EF080A082561}"/>
              </a:ext>
            </a:extLst>
          </p:cNvPr>
          <p:cNvSpPr txBox="1"/>
          <p:nvPr/>
        </p:nvSpPr>
        <p:spPr>
          <a:xfrm>
            <a:off x="12904846" y="8292340"/>
            <a:ext cx="1796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Danger to life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53C3B1-F90E-A8E4-3173-4016483E4B50}"/>
              </a:ext>
            </a:extLst>
          </p:cNvPr>
          <p:cNvSpPr/>
          <p:nvPr/>
        </p:nvSpPr>
        <p:spPr>
          <a:xfrm>
            <a:off x="4502440" y="2294511"/>
            <a:ext cx="6136947" cy="83973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4A21A-A64D-1C84-4DF9-FF49C2F50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2996" y="2320109"/>
            <a:ext cx="6126391" cy="827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43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78499d3b-94a8-4059-8763-489d4400b14a" ContentTypeId="0x01010067EB80C5FE939D4A9B3D8BA62129B7F501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NRW Word Document" ma:contentTypeID="0x01010067EB80C5FE939D4A9B3D8BA62129B7F501006C9C7A7B0951514EB73DDF771E663D13" ma:contentTypeVersion="91" ma:contentTypeDescription="" ma:contentTypeScope="" ma:versionID="2c626279726f6dd7e404cdf01e0a0f9a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91cb70254d801f27a541cabad6511008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WATE-4586-8854</_dlc_DocId>
    <_dlc_DocIdUrl xmlns="9be56660-2c31-41ef-bc00-23e72f632f2a">
      <Url>https://cyfoethnaturiolcymru.sharepoint.com/teams/waterman/frm/aware/_layouts/15/DocIdRedir.aspx?ID=WATE-4586-8854</Url>
      <Description>WATE-4586-8854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C19367AE-0DA6-4C05-9B43-DEA9B0F63705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AF83F159-B49A-4EC6-8B95-206AD34F66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65CCEC-42C1-4CEA-B4EB-F9EA2703E6A3}">
  <ds:schemaRefs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documentManagement/types"/>
    <ds:schemaRef ds:uri="9be56660-2c31-41ef-bc00-23e72f632f2a"/>
    <ds:schemaRef ds:uri="http://www.w3.org/XML/1998/namespace"/>
    <ds:schemaRef ds:uri="http://schemas.microsoft.com/office/infopath/2007/PartnerControl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0119BBBE-6293-481B-ACE2-0D4CB88529AC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07AD3FD1-E961-42AA-BBD8-EF71D23174EF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1070</Words>
  <Application>Microsoft Office PowerPoint</Application>
  <PresentationFormat>Custom</PresentationFormat>
  <Paragraphs>155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Davies, Hannah</dc:creator>
  <cp:lastModifiedBy>St Asaph Clerk</cp:lastModifiedBy>
  <cp:revision>8</cp:revision>
  <cp:lastPrinted>2021-10-29T13:39:04Z</cp:lastPrinted>
  <dcterms:created xsi:type="dcterms:W3CDTF">2021-10-28T10:41:55Z</dcterms:created>
  <dcterms:modified xsi:type="dcterms:W3CDTF">2026-05-28T10:22:56Z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0x01010067EB80C5FE939D4A9B3D8BA62129B7F501006C9C7A7B0951514EB73DDF771E663D13</vt:lpwstr>
  </property>
  <property fmtid="{D5CDD505-2E9C-101B-9397-08002B2CF9AE}" pid="3" name="_dlc_DocIdItemGuid">
    <vt:lpwstr>5e60629b-5aa0-4d80-80ee-fba117e3008a</vt:lpwstr>
  </property>
</Properties>
</file>